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Raleway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Open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75" Type="http://schemas.openxmlformats.org/officeDocument/2006/relationships/font" Target="fonts/OpenSans-bold.fntdata"/><Relationship Id="rId30" Type="http://schemas.openxmlformats.org/officeDocument/2006/relationships/slide" Target="slides/slide25.xml"/><Relationship Id="rId74" Type="http://schemas.openxmlformats.org/officeDocument/2006/relationships/font" Target="fonts/OpenSans-regular.fntdata"/><Relationship Id="rId33" Type="http://schemas.openxmlformats.org/officeDocument/2006/relationships/slide" Target="slides/slide28.xml"/><Relationship Id="rId77" Type="http://schemas.openxmlformats.org/officeDocument/2006/relationships/font" Target="fonts/OpenSans-boldItalic.fntdata"/><Relationship Id="rId32" Type="http://schemas.openxmlformats.org/officeDocument/2006/relationships/slide" Target="slides/slide27.xml"/><Relationship Id="rId76" Type="http://schemas.openxmlformats.org/officeDocument/2006/relationships/font" Target="fonts/OpenSans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aleway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aleway-italic.fntdata"/><Relationship Id="rId23" Type="http://schemas.openxmlformats.org/officeDocument/2006/relationships/slide" Target="slides/slide18.xml"/><Relationship Id="rId67" Type="http://schemas.openxmlformats.org/officeDocument/2006/relationships/font" Target="fonts/Raleway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190808e0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190808e0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190808e0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190808e0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190808e0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190808e0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190808e0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190808e0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190808e0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190808e0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190808e0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190808e0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190808e0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190808e0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190808e0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190808e0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190808e0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190808e0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190808e0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190808e0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e968e0f8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e968e0f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190808e0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190808e0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190808e0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190808e0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190808e0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190808e0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190808e0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190808e0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190808e0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190808e0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90808e0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190808e0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190808e0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190808e0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1a156ca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1a156ca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1a156ca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1a156ca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190808e0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190808e0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190808e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190808e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190808e0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190808e0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1a156ca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1a156ca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190808e0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190808e0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a156cac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1a156cac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1a156cac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1a156cac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1a156ca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1a156ca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1a156cac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1a156cac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1a156cac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1a156cac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1a156ca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1a156ca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1a156cac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1a156ca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90808e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90808e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1a156cac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1a156cac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1a156cac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1a156cac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1a156cac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1a156cac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a156cac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1a156cac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1a156cac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1a156cac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a156cac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1a156cac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1a156cac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1a156cac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1a156cac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1a156cac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1a156cac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1a156cac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1a156cac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1a156cac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190808e0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190808e0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a156cac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1a156cac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1a156cac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1a156cac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1a156cac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1a156cac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1a156cac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1a156cac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1a156cac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1a156cac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1a156cac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01a156cac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1a156cac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1a156cac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1a156cac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01a156cac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1a156cac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1a156cac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cf918e1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ecf918e1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190808e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190808e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7a03ee19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7a03ee19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190808e0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190808e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190808e0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190808e0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190808e0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190808e0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4.png"/><Relationship Id="rId5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Relationship Id="rId4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w3schools.com/python/pandas/default.asp" TargetMode="External"/><Relationship Id="rId4" Type="http://schemas.openxmlformats.org/officeDocument/2006/relationships/hyperlink" Target="https://numpy.org/doc/stable/user/quickstart.html" TargetMode="External"/><Relationship Id="rId5" Type="http://schemas.openxmlformats.org/officeDocument/2006/relationships/hyperlink" Target="https://towardsdatascience.com/exploratory-data-analysis-eda-python-87178e35b14" TargetMode="External"/><Relationship Id="rId6" Type="http://schemas.openxmlformats.org/officeDocument/2006/relationships/hyperlink" Target="https://www.youtube.com/watch?v=a9UrKTVEeZA" TargetMode="External"/><Relationship Id="rId7" Type="http://schemas.openxmlformats.org/officeDocument/2006/relationships/hyperlink" Target="https://www.youtube.com/watch?v=GPVsHOlRBBI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DAY-3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421075" y="1342650"/>
            <a:ext cx="6331500" cy="5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/>
              <a:t>Data Visualization &amp; EDA</a:t>
            </a:r>
            <a:endParaRPr sz="24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293" y="4189325"/>
            <a:ext cx="501932" cy="50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550" y="4789875"/>
            <a:ext cx="3081149" cy="2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7261775" y="4173638"/>
            <a:ext cx="501900" cy="501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1486" y="4173635"/>
            <a:ext cx="522490" cy="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0507" y="4189325"/>
            <a:ext cx="404744" cy="50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140" y="4173626"/>
            <a:ext cx="651013" cy="50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8">
            <a:alphaModFix/>
          </a:blip>
          <a:srcRect b="0" l="23924" r="29887" t="0"/>
          <a:stretch/>
        </p:blipFill>
        <p:spPr>
          <a:xfrm>
            <a:off x="2371725" y="1844250"/>
            <a:ext cx="2463074" cy="26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Basic operations</a:t>
            </a:r>
            <a:endParaRPr sz="140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929000"/>
            <a:ext cx="6413593" cy="26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Basic operations</a:t>
            </a:r>
            <a:endParaRPr sz="14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55438"/>
            <a:ext cx="6321600" cy="22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Basic operations</a:t>
            </a:r>
            <a:endParaRPr sz="1400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56028"/>
            <a:ext cx="6321600" cy="229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Basic operations</a:t>
            </a:r>
            <a:endParaRPr sz="1400"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63351"/>
            <a:ext cx="6321600" cy="189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Indexing and slicing (one-dimensional array)</a:t>
            </a:r>
            <a:endParaRPr sz="140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053559"/>
            <a:ext cx="6321600" cy="2086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Indexing and slicing (multi-dimensional array)</a:t>
            </a:r>
            <a:endParaRPr sz="14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38161"/>
            <a:ext cx="6321598" cy="276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Indexing and slicing (multi-dimensional array)</a:t>
            </a:r>
            <a:endParaRPr sz="1400"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38161"/>
            <a:ext cx="6321598" cy="276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Pandas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Pandas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Python library that provides data structures and data analysis tools.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Has functions for analyzing, cleaning, exploring, and manipulating data.</a:t>
            </a:r>
            <a:endParaRPr sz="1400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238" y="2412375"/>
            <a:ext cx="6223325" cy="529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Pandas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Example:</a:t>
            </a:r>
            <a:endParaRPr sz="1400"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00975"/>
            <a:ext cx="5933950" cy="25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0" y="-2124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Instructor</a:t>
            </a:r>
            <a:endParaRPr/>
          </a:p>
        </p:txBody>
      </p:sp>
      <p:sp>
        <p:nvSpPr>
          <p:cNvPr id="86" name="Google Shape;86;p14"/>
          <p:cNvSpPr txBox="1"/>
          <p:nvPr>
            <p:ph idx="4294967295" type="body"/>
          </p:nvPr>
        </p:nvSpPr>
        <p:spPr>
          <a:xfrm>
            <a:off x="1252000" y="4054900"/>
            <a:ext cx="175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 sz="1350"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4"/>
          <p:cNvSpPr txBox="1"/>
          <p:nvPr>
            <p:ph idx="4294967295" type="body"/>
          </p:nvPr>
        </p:nvSpPr>
        <p:spPr>
          <a:xfrm>
            <a:off x="4672200" y="263850"/>
            <a:ext cx="42507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Prodi Teknik Elektro, Institut Teknologi Bandung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4"/>
          <p:cNvSpPr txBox="1"/>
          <p:nvPr>
            <p:ph idx="4294967295" type="body"/>
          </p:nvPr>
        </p:nvSpPr>
        <p:spPr>
          <a:xfrm>
            <a:off x="4669000" y="1706150"/>
            <a:ext cx="4250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Certification: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IT Automation with Python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Google Tensorflow Developer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AWS Certified Cloud Practitioner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4669000" y="2913100"/>
            <a:ext cx="42507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Student, Bangkit Academy (2021)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b="1" lang="id" sz="1400">
                <a:latin typeface="Open Sans"/>
                <a:ea typeface="Open Sans"/>
                <a:cs typeface="Open Sans"/>
                <a:sym typeface="Open Sans"/>
              </a:rPr>
              <a:t>Machine Learning Engineer, PT Nomura Research Institute Indonesia (2021 - )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 txBox="1"/>
          <p:nvPr>
            <p:ph idx="4294967295" type="body"/>
          </p:nvPr>
        </p:nvSpPr>
        <p:spPr>
          <a:xfrm>
            <a:off x="4672200" y="864525"/>
            <a:ext cx="49977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r>
              <a:rPr b="1" lang="id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4"/>
          <p:cNvSpPr txBox="1"/>
          <p:nvPr>
            <p:ph idx="4294967295" type="body"/>
          </p:nvPr>
        </p:nvSpPr>
        <p:spPr>
          <a:xfrm>
            <a:off x="1427400" y="4365275"/>
            <a:ext cx="13428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350">
                <a:solidFill>
                  <a:schemeClr val="lt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DKI Jakarta</a:t>
            </a:r>
            <a:endParaRPr b="1" sz="1350">
              <a:solidFill>
                <a:schemeClr val="lt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900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5279975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Cynthia 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775" y="1368900"/>
            <a:ext cx="260076" cy="2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7278650" y="1298825"/>
            <a:ext cx="16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@cynthiaevani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11114" l="19449" r="12615" t="27547"/>
          <a:stretch/>
        </p:blipFill>
        <p:spPr>
          <a:xfrm>
            <a:off x="1023700" y="1250725"/>
            <a:ext cx="2207700" cy="26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Pandas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Series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One-dimensional array, like a column in a table</a:t>
            </a:r>
            <a:endParaRPr sz="1400"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00" y="2571750"/>
            <a:ext cx="3714500" cy="16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350" y="2571747"/>
            <a:ext cx="3714500" cy="187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Pandas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Series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Indexing</a:t>
            </a:r>
            <a:endParaRPr sz="1400"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231272"/>
            <a:ext cx="4920449" cy="24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Pandas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DataFrame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2-dimensional array, like a table with columns and rows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147311"/>
            <a:ext cx="4592925" cy="25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Pandas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DataFrame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Locate row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405150"/>
            <a:ext cx="4857524" cy="1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Pandas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DataFrame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"/>
              <a:t>Indexing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198200"/>
            <a:ext cx="4832801" cy="24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Reading from CSV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Load CSV file to Pandas DataFrame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44250"/>
            <a:ext cx="3995550" cy="31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Reading from JSON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Load JSON file to Pandas DataFrame</a:t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43286"/>
            <a:ext cx="3742974" cy="31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Getting DataFrame Info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Getting columns, non-null data, and data types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022925"/>
            <a:ext cx="4621200" cy="25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Displaying DataFrame</a:t>
            </a:r>
            <a:endParaRPr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Show compact DataFrame</a:t>
            </a:r>
            <a:endParaRPr/>
          </a:p>
        </p:txBody>
      </p:sp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162" y="1976375"/>
            <a:ext cx="4163676" cy="308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Displaying DataFrame</a:t>
            </a:r>
            <a:endParaRPr/>
          </a:p>
        </p:txBody>
      </p:sp>
      <p:sp>
        <p:nvSpPr>
          <p:cNvPr id="281" name="Google Shape;281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Show full DataFrame</a:t>
            </a:r>
            <a:endParaRPr sz="1400"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931930"/>
            <a:ext cx="5528275" cy="27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/>
              <a:t>Why data visualization?</a:t>
            </a:r>
            <a:endParaRPr sz="4800"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"/>
              <a:t>first step of analytics work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"/>
              <a:t>intuitive understanding of data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"/>
              <a:t>helps you identify certain patterns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/>
              <a:t>Displaying DataFrame</a:t>
            </a:r>
            <a:endParaRPr/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Show first 5 entries</a:t>
            </a:r>
            <a:endParaRPr sz="1400"/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65425"/>
            <a:ext cx="5137051" cy="25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/>
              <a:t>Displaying DataFrame</a:t>
            </a:r>
            <a:endParaRPr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Show first 10 entries</a:t>
            </a:r>
            <a:endParaRPr sz="1400"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01800"/>
            <a:ext cx="4510875" cy="280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"/>
              <a:t>Displaying DataFrame</a:t>
            </a:r>
            <a:endParaRPr/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Show last 5 entries</a:t>
            </a:r>
            <a:endParaRPr sz="1400"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55977"/>
            <a:ext cx="5553975" cy="24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200"/>
              <a:t>Data cleaning or cleansing is the process of detecting and correcting (or removing) corrupt or inaccurate records from a record set, table, or database and refers to identifying incomplete, incorrect, inaccurate or irrelevant parts of the data and then replacing, modifying, or deleting the dirty or coarse data.</a:t>
            </a:r>
            <a:endParaRPr sz="1200"/>
          </a:p>
        </p:txBody>
      </p:sp>
      <p:sp>
        <p:nvSpPr>
          <p:cNvPr id="309" name="Google Shape;309;p45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/>
              <a:t>Data Cleaning</a:t>
            </a:r>
            <a:endParaRPr sz="4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Why clean data?</a:t>
            </a:r>
            <a:endParaRPr/>
          </a:p>
        </p:txBody>
      </p:sp>
      <p:pic>
        <p:nvPicPr>
          <p:cNvPr id="315" name="Google Shape;315;p46"/>
          <p:cNvPicPr preferRelativeResize="0"/>
          <p:nvPr/>
        </p:nvPicPr>
        <p:blipFill rotWithShape="1">
          <a:blip r:embed="rId3">
            <a:alphaModFix/>
          </a:blip>
          <a:srcRect b="0" l="20123" r="30866" t="0"/>
          <a:stretch/>
        </p:blipFill>
        <p:spPr>
          <a:xfrm>
            <a:off x="2638787" y="438125"/>
            <a:ext cx="3767076" cy="378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Forms of Bad Data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Empty cells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Data in wrong format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Wrong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Duplicate entries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dirtydata.csv</a:t>
            </a:r>
            <a:endParaRPr/>
          </a:p>
        </p:txBody>
      </p:sp>
      <p:sp>
        <p:nvSpPr>
          <p:cNvPr id="327" name="Google Shape;327;p4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Sample data</a:t>
            </a:r>
            <a:endParaRPr/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625" y="152400"/>
            <a:ext cx="323880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Empty Cells</a:t>
            </a:r>
            <a:endParaRPr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First step: checking for empty values</a:t>
            </a:r>
            <a:endParaRPr sz="1400"/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25" y="2011402"/>
            <a:ext cx="4397571" cy="25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925" y="2011400"/>
            <a:ext cx="3903349" cy="8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Empty Cells</a:t>
            </a:r>
            <a:endParaRPr/>
          </a:p>
        </p:txBody>
      </p:sp>
      <p:sp>
        <p:nvSpPr>
          <p:cNvPr id="342" name="Google Shape;342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remove entries with empty values</a:t>
            </a:r>
            <a:endParaRPr sz="1400"/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961775"/>
            <a:ext cx="4134976" cy="26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Empty Cells</a:t>
            </a:r>
            <a:endParaRPr/>
          </a:p>
        </p:txBody>
      </p:sp>
      <p:sp>
        <p:nvSpPr>
          <p:cNvPr id="349" name="Google Shape;349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replace empty values with specified value</a:t>
            </a:r>
            <a:endParaRPr sz="1400"/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97450"/>
            <a:ext cx="4132801" cy="260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Empty Cells</a:t>
            </a:r>
            <a:endParaRPr/>
          </a:p>
        </p:txBody>
      </p:sp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replace empty values with specified value on specified column</a:t>
            </a:r>
            <a:endParaRPr sz="1400"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1" y="1939675"/>
            <a:ext cx="4439699" cy="26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Empty Cells</a:t>
            </a:r>
            <a:endParaRPr/>
          </a:p>
        </p:txBody>
      </p:sp>
      <p:sp>
        <p:nvSpPr>
          <p:cNvPr id="363" name="Google Shape;363;p53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replace empty values with mean</a:t>
            </a:r>
            <a:endParaRPr sz="1400"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12350"/>
            <a:ext cx="3916826" cy="27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Empty Cells</a:t>
            </a:r>
            <a:endParaRPr/>
          </a:p>
        </p:txBody>
      </p:sp>
      <p:sp>
        <p:nvSpPr>
          <p:cNvPr id="370" name="Google Shape;370;p54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replace empty values with median</a:t>
            </a:r>
            <a:endParaRPr sz="1400"/>
          </a:p>
        </p:txBody>
      </p:sp>
      <p:pic>
        <p:nvPicPr>
          <p:cNvPr id="371" name="Google Shape;3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854950"/>
            <a:ext cx="3757450" cy="28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Wrong Format</a:t>
            </a:r>
            <a:endParaRPr/>
          </a:p>
        </p:txBody>
      </p:sp>
      <p:sp>
        <p:nvSpPr>
          <p:cNvPr id="377" name="Google Shape;377;p55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convert to the same format</a:t>
            </a:r>
            <a:endParaRPr sz="1400"/>
          </a:p>
        </p:txBody>
      </p:sp>
      <p:pic>
        <p:nvPicPr>
          <p:cNvPr id="378" name="Google Shape;3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061650"/>
            <a:ext cx="5616650" cy="21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Full output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25" y="152400"/>
            <a:ext cx="381513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Wrong Format</a:t>
            </a:r>
            <a:endParaRPr/>
          </a:p>
        </p:txBody>
      </p:sp>
      <p:sp>
        <p:nvSpPr>
          <p:cNvPr id="390" name="Google Shape;390;p57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remove rows with wrong format</a:t>
            </a:r>
            <a:endParaRPr sz="1400"/>
          </a:p>
        </p:txBody>
      </p:sp>
      <p:pic>
        <p:nvPicPr>
          <p:cNvPr id="391" name="Google Shape;3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948726"/>
            <a:ext cx="5610649" cy="283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Full output</a:t>
            </a:r>
            <a:endParaRPr/>
          </a:p>
        </p:txBody>
      </p:sp>
      <p:pic>
        <p:nvPicPr>
          <p:cNvPr id="397" name="Google Shape;3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900" y="152400"/>
            <a:ext cx="38409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Wrong Data</a:t>
            </a:r>
            <a:endParaRPr/>
          </a:p>
        </p:txBody>
      </p:sp>
      <p:sp>
        <p:nvSpPr>
          <p:cNvPr id="403" name="Google Shape;403;p59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replace value with the correct data</a:t>
            </a:r>
            <a:endParaRPr sz="1400"/>
          </a:p>
        </p:txBody>
      </p: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25175"/>
            <a:ext cx="5936125" cy="21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Wrong Data</a:t>
            </a:r>
            <a:endParaRPr/>
          </a:p>
        </p:txBody>
      </p:sp>
      <p:sp>
        <p:nvSpPr>
          <p:cNvPr id="410" name="Google Shape;410;p60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set a boundary and replace out of bounds values</a:t>
            </a:r>
            <a:endParaRPr sz="1400"/>
          </a:p>
        </p:txBody>
      </p:sp>
      <p:pic>
        <p:nvPicPr>
          <p:cNvPr id="411" name="Google Shape;4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70025"/>
            <a:ext cx="5061451" cy="27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Wrong Data</a:t>
            </a:r>
            <a:endParaRPr/>
          </a:p>
        </p:txBody>
      </p:sp>
      <p:sp>
        <p:nvSpPr>
          <p:cNvPr id="417" name="Google Shape;417;p61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Alternative: set a boundary and remove rows with out of bounds values</a:t>
            </a:r>
            <a:endParaRPr sz="1400"/>
          </a:p>
        </p:txBody>
      </p:sp>
      <p:pic>
        <p:nvPicPr>
          <p:cNvPr id="418" name="Google Shape;4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14325"/>
            <a:ext cx="3252450" cy="28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Python library to perform operations on arrays.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Computationally more efficient than list and provides built-in methods.</a:t>
            </a:r>
            <a:endParaRPr sz="14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571750"/>
            <a:ext cx="6321600" cy="696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Duplicate Entries</a:t>
            </a:r>
            <a:endParaRPr/>
          </a:p>
        </p:txBody>
      </p:sp>
      <p:sp>
        <p:nvSpPr>
          <p:cNvPr id="424" name="Google Shape;424;p62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First step: Check for </a:t>
            </a:r>
            <a:r>
              <a:rPr lang="id" sz="1400"/>
              <a:t>duplicate entries</a:t>
            </a:r>
            <a:endParaRPr sz="1400"/>
          </a:p>
        </p:txBody>
      </p:sp>
      <p:pic>
        <p:nvPicPr>
          <p:cNvPr id="425" name="Google Shape;4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902050"/>
            <a:ext cx="4420401" cy="279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Dealing with Duplicate Entries</a:t>
            </a:r>
            <a:endParaRPr/>
          </a:p>
        </p:txBody>
      </p:sp>
      <p:sp>
        <p:nvSpPr>
          <p:cNvPr id="431" name="Google Shape;431;p63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Remove duplicated row</a:t>
            </a:r>
            <a:endParaRPr sz="1400"/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884800"/>
            <a:ext cx="4037374" cy="277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Reset Index</a:t>
            </a:r>
            <a:endParaRPr/>
          </a:p>
        </p:txBody>
      </p:sp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2410100" y="1595775"/>
            <a:ext cx="6543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Notice that when we remove rows, the indices are also dropped and we end up with missing indices.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A good practice is to reset index everytime we drop rows (if there’s no need to keep track of dropped rows).</a:t>
            </a:r>
            <a:endParaRPr sz="1400"/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947225"/>
            <a:ext cx="6543901" cy="63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Partial</a:t>
            </a:r>
            <a:r>
              <a:rPr lang="id"/>
              <a:t> output*</a:t>
            </a:r>
            <a:endParaRPr/>
          </a:p>
        </p:txBody>
      </p:sp>
      <p:pic>
        <p:nvPicPr>
          <p:cNvPr id="445" name="Google Shape;4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900" y="152400"/>
            <a:ext cx="38409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*enough to see that reset_index() worked</a:t>
            </a:r>
            <a:endParaRPr/>
          </a:p>
        </p:txBody>
      </p:sp>
      <p:pic>
        <p:nvPicPr>
          <p:cNvPr id="447" name="Google Shape;44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3513"/>
            <a:ext cx="3225076" cy="4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Plotting with matplotlib.pyplot</a:t>
            </a:r>
            <a:endParaRPr/>
          </a:p>
        </p:txBody>
      </p:sp>
      <p:sp>
        <p:nvSpPr>
          <p:cNvPr id="453" name="Google Shape;453;p6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Import necessary modules.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Load file to DataFrame and use plot, then call plt.show() to display it.</a:t>
            </a:r>
            <a:endParaRPr sz="1400"/>
          </a:p>
        </p:txBody>
      </p:sp>
      <p:pic>
        <p:nvPicPr>
          <p:cNvPr id="454" name="Google Shape;4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2189025"/>
            <a:ext cx="4472050" cy="28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Scatter Plot</a:t>
            </a:r>
            <a:endParaRPr/>
          </a:p>
        </p:txBody>
      </p:sp>
      <p:sp>
        <p:nvSpPr>
          <p:cNvPr id="460" name="Google Shape;460;p6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Plot Maxpulse against Duration</a:t>
            </a:r>
            <a:endParaRPr sz="1400"/>
          </a:p>
        </p:txBody>
      </p:sp>
      <p:pic>
        <p:nvPicPr>
          <p:cNvPr id="461" name="Google Shape;4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898025"/>
            <a:ext cx="3772599" cy="28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Histogram</a:t>
            </a:r>
            <a:endParaRPr/>
          </a:p>
        </p:txBody>
      </p:sp>
      <p:sp>
        <p:nvSpPr>
          <p:cNvPr id="467" name="Google Shape;467;p6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Plot the frequency of Duration</a:t>
            </a:r>
            <a:endParaRPr sz="1400"/>
          </a:p>
        </p:txBody>
      </p:sp>
      <p:pic>
        <p:nvPicPr>
          <p:cNvPr id="468" name="Google Shape;4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16550"/>
            <a:ext cx="4322525" cy="27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Exploratory Data Analysis (EDA)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EDA</a:t>
            </a:r>
            <a:endParaRPr/>
          </a:p>
        </p:txBody>
      </p:sp>
      <p:sp>
        <p:nvSpPr>
          <p:cNvPr id="479" name="Google Shape;479;p7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“</a:t>
            </a:r>
            <a:r>
              <a:rPr i="1" lang="id" sz="1400"/>
              <a:t>In statistics, </a:t>
            </a:r>
            <a:r>
              <a:rPr b="1" i="1" lang="id" sz="1400"/>
              <a:t>exploratory data analysis </a:t>
            </a:r>
            <a:r>
              <a:rPr i="1" lang="id" sz="1400"/>
              <a:t>is an approach to analyzing data sets to summarize their main characteristics, often with visual methods. A statistical model can be used or not, but primarily EDA is for seeing what the data can tell us beyond the formal modeling or hypothesis testing task.</a:t>
            </a:r>
            <a:r>
              <a:rPr lang="id" sz="1400"/>
              <a:t>”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Uses data visualization to draw meaningful patterns and insights.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Involves the preparation of data sets for analysis by removing irregularities in the data.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General steps: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Data sourcing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Data cleaning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Data visualization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id" sz="1200"/>
              <a:t>Data correlation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References</a:t>
            </a:r>
            <a:endParaRPr/>
          </a:p>
        </p:txBody>
      </p:sp>
      <p:sp>
        <p:nvSpPr>
          <p:cNvPr id="485" name="Google Shape;485;p71"/>
          <p:cNvSpPr txBox="1"/>
          <p:nvPr/>
        </p:nvSpPr>
        <p:spPr>
          <a:xfrm>
            <a:off x="303300" y="1141400"/>
            <a:ext cx="852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3"/>
              </a:rPr>
              <a:t>https://www.w3schools.com/python/pandas/default.asp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4"/>
              </a:rPr>
              <a:t>https://numpy.org/doc/stable/user/quickstart.html</a:t>
            </a:r>
            <a:r>
              <a:rPr lang="id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5"/>
              </a:rPr>
              <a:t>https://towardsdatascience.com/exploratory-data-analysis-eda-python-87178e35b14</a:t>
            </a:r>
            <a:r>
              <a:rPr lang="id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https://www.youtube.com/watch?v=a9UrKTVEeZA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https://www.youtube.com/watch?v=GPVsHOlRBBI</a:t>
            </a:r>
            <a:r>
              <a:rPr lang="id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71"/>
          <p:cNvSpPr txBox="1"/>
          <p:nvPr/>
        </p:nvSpPr>
        <p:spPr>
          <a:xfrm>
            <a:off x="3665650" y="709950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Example:</a:t>
            </a:r>
            <a:endParaRPr sz="1400"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959450"/>
            <a:ext cx="5615225" cy="26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2"/>
          <p:cNvSpPr txBox="1"/>
          <p:nvPr>
            <p:ph type="title"/>
          </p:nvPr>
        </p:nvSpPr>
        <p:spPr>
          <a:xfrm>
            <a:off x="283100" y="712143"/>
            <a:ext cx="6244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600"/>
              <a:t>Thank You!</a:t>
            </a:r>
            <a:endParaRPr sz="3600"/>
          </a:p>
        </p:txBody>
      </p:sp>
      <p:pic>
        <p:nvPicPr>
          <p:cNvPr id="492" name="Google Shape;4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450" y="2718650"/>
            <a:ext cx="2228675" cy="22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025" y="343076"/>
            <a:ext cx="2573525" cy="222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775" y="1823537"/>
            <a:ext cx="2481125" cy="24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101" y="495563"/>
            <a:ext cx="3042701" cy="41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Creating an array</a:t>
            </a:r>
            <a:endParaRPr sz="14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42000"/>
            <a:ext cx="5554074" cy="18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Creating an array</a:t>
            </a:r>
            <a:endParaRPr sz="1400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027049"/>
            <a:ext cx="6321599" cy="17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NumPy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Creating an array containing all zeros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 sz="1400"/>
              <a:t>Creating an array containing all ones</a:t>
            </a:r>
            <a:endParaRPr sz="14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963363"/>
            <a:ext cx="4544501" cy="12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225" y="3506576"/>
            <a:ext cx="4574255" cy="12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